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4"/>
  </p:notesMasterIdLst>
  <p:sldIdLst>
    <p:sldId id="433" r:id="rId2"/>
    <p:sldId id="604" r:id="rId3"/>
    <p:sldId id="516" r:id="rId4"/>
    <p:sldId id="611" r:id="rId5"/>
    <p:sldId id="521" r:id="rId6"/>
    <p:sldId id="610" r:id="rId7"/>
    <p:sldId id="531" r:id="rId8"/>
    <p:sldId id="522" r:id="rId9"/>
    <p:sldId id="523" r:id="rId10"/>
    <p:sldId id="524" r:id="rId11"/>
    <p:sldId id="525" r:id="rId12"/>
    <p:sldId id="526" r:id="rId13"/>
    <p:sldId id="527" r:id="rId14"/>
    <p:sldId id="534" r:id="rId15"/>
    <p:sldId id="533" r:id="rId16"/>
    <p:sldId id="535" r:id="rId17"/>
    <p:sldId id="544" r:id="rId18"/>
    <p:sldId id="457" r:id="rId19"/>
    <p:sldId id="543" r:id="rId20"/>
    <p:sldId id="542" r:id="rId21"/>
    <p:sldId id="537" r:id="rId22"/>
    <p:sldId id="605" r:id="rId23"/>
    <p:sldId id="539" r:id="rId24"/>
    <p:sldId id="545" r:id="rId25"/>
    <p:sldId id="551" r:id="rId26"/>
    <p:sldId id="552" r:id="rId27"/>
    <p:sldId id="550" r:id="rId28"/>
    <p:sldId id="553" r:id="rId29"/>
    <p:sldId id="546" r:id="rId30"/>
    <p:sldId id="547" r:id="rId31"/>
    <p:sldId id="554" r:id="rId32"/>
    <p:sldId id="55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42F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6" autoAdjust="0"/>
    <p:restoredTop sz="93433" autoAdjust="0"/>
  </p:normalViewPr>
  <p:slideViewPr>
    <p:cSldViewPr snapToGrid="0" snapToObjects="1">
      <p:cViewPr>
        <p:scale>
          <a:sx n="69" d="100"/>
          <a:sy n="69" d="100"/>
        </p:scale>
        <p:origin x="570" y="3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1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38-A38F-5D4C-BCAD-85F69F06C11A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458C-491E-6543-AA51-26AB870B5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2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5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20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6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9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5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5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4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57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3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1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58C-491E-6543-AA51-26AB870B5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4467-85A6-4F5E-9E21-137AEDE1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000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B380E-8D8B-C940-B0C3-9247F9015E2E}" type="datetimeFigureOut">
              <a:rPr lang="en-US" smtClean="0"/>
              <a:t>11/18/2017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D07A-274C-0740-A346-4828E4B96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3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4.jpg"/><Relationship Id="rId5" Type="http://schemas.openxmlformats.org/officeDocument/2006/relationships/image" Target="../media/image7.jpg"/><Relationship Id="rId10" Type="http://schemas.openxmlformats.org/officeDocument/2006/relationships/image" Target="../media/image13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4.jpg"/><Relationship Id="rId5" Type="http://schemas.openxmlformats.org/officeDocument/2006/relationships/image" Target="../media/image7.jpg"/><Relationship Id="rId10" Type="http://schemas.openxmlformats.org/officeDocument/2006/relationships/image" Target="../media/image13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4.jpg"/><Relationship Id="rId5" Type="http://schemas.openxmlformats.org/officeDocument/2006/relationships/image" Target="../media/image7.jpg"/><Relationship Id="rId10" Type="http://schemas.openxmlformats.org/officeDocument/2006/relationships/image" Target="../media/image13.jpg"/><Relationship Id="rId4" Type="http://schemas.openxmlformats.org/officeDocument/2006/relationships/image" Target="../media/image6.jpg"/><Relationship Id="rId9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A6589-E1FD-4AE1-83D5-37ADCE1F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66424-B7D5-45CA-95CC-0E5535738C21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117D9-A24D-4994-96C0-990C5578147C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92918-D0FF-43FF-9E3A-1AD4D52EBA3B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II: How to Prepare a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cbi1">
            <a:extLst>
              <a:ext uri="{FF2B5EF4-FFF2-40B4-BE49-F238E27FC236}">
                <a16:creationId xmlns:a16="http://schemas.microsoft.com/office/drawing/2014/main" id="{8B5DFF13-3DEC-4156-8460-9E7612313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7" y="1441919"/>
            <a:ext cx="6575551" cy="37849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388C6A-E7D4-4D6C-ACC5-2AEEB5D51E90}"/>
              </a:ext>
            </a:extLst>
          </p:cNvPr>
          <p:cNvSpPr/>
          <p:nvPr/>
        </p:nvSpPr>
        <p:spPr>
          <a:xfrm>
            <a:off x="5020165" y="13646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CEE7-1ED0-49EF-A70A-96A7FF36C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227" y="953249"/>
            <a:ext cx="3525109" cy="54478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1920DE-2ABD-4A66-B698-EF3D24D4DC16}"/>
              </a:ext>
            </a:extLst>
          </p:cNvPr>
          <p:cNvSpPr txBox="1"/>
          <p:nvPr/>
        </p:nvSpPr>
        <p:spPr>
          <a:xfrm>
            <a:off x="716007" y="904354"/>
            <a:ext cx="534314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Academic Boycott</a:t>
            </a:r>
          </a:p>
        </p:txBody>
      </p:sp>
    </p:spTree>
    <p:extLst>
      <p:ext uri="{BB962C8B-B14F-4D97-AF65-F5344CB8AC3E}">
        <p14:creationId xmlns:p14="http://schemas.microsoft.com/office/powerpoint/2010/main" val="37260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cbi1">
            <a:extLst>
              <a:ext uri="{FF2B5EF4-FFF2-40B4-BE49-F238E27FC236}">
                <a16:creationId xmlns:a16="http://schemas.microsoft.com/office/drawing/2014/main" id="{8B5DFF13-3DEC-4156-8460-9E7612313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7" y="1441919"/>
            <a:ext cx="6575551" cy="37849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388C6A-E7D4-4D6C-ACC5-2AEEB5D51E90}"/>
              </a:ext>
            </a:extLst>
          </p:cNvPr>
          <p:cNvSpPr/>
          <p:nvPr/>
        </p:nvSpPr>
        <p:spPr>
          <a:xfrm>
            <a:off x="5020165" y="13646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CEE7-1ED0-49EF-A70A-96A7FF36C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227" y="953249"/>
            <a:ext cx="3525109" cy="54478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CE2E47-B339-4CEC-9330-F101AD4FFA29}"/>
              </a:ext>
            </a:extLst>
          </p:cNvPr>
          <p:cNvSpPr/>
          <p:nvPr/>
        </p:nvSpPr>
        <p:spPr>
          <a:xfrm>
            <a:off x="6581855" y="1029173"/>
            <a:ext cx="3667481" cy="52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7297B-A658-4467-896E-084E058B3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449" y="1217393"/>
            <a:ext cx="3371850" cy="47625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0C4F10F-15BC-4E5D-B913-27B6B9858A4D}"/>
              </a:ext>
            </a:extLst>
          </p:cNvPr>
          <p:cNvSpPr txBox="1"/>
          <p:nvPr/>
        </p:nvSpPr>
        <p:spPr>
          <a:xfrm>
            <a:off x="716007" y="904354"/>
            <a:ext cx="53431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Academic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Sports Boycott</a:t>
            </a:r>
          </a:p>
        </p:txBody>
      </p:sp>
    </p:spTree>
    <p:extLst>
      <p:ext uri="{BB962C8B-B14F-4D97-AF65-F5344CB8AC3E}">
        <p14:creationId xmlns:p14="http://schemas.microsoft.com/office/powerpoint/2010/main" val="9832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cbi1">
            <a:extLst>
              <a:ext uri="{FF2B5EF4-FFF2-40B4-BE49-F238E27FC236}">
                <a16:creationId xmlns:a16="http://schemas.microsoft.com/office/drawing/2014/main" id="{8B5DFF13-3DEC-4156-8460-9E7612313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7" y="1441919"/>
            <a:ext cx="6575551" cy="37849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388C6A-E7D4-4D6C-ACC5-2AEEB5D51E90}"/>
              </a:ext>
            </a:extLst>
          </p:cNvPr>
          <p:cNvSpPr/>
          <p:nvPr/>
        </p:nvSpPr>
        <p:spPr>
          <a:xfrm>
            <a:off x="5020165" y="13646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CEE7-1ED0-49EF-A70A-96A7FF36C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227" y="953249"/>
            <a:ext cx="3525109" cy="54478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CE2E47-B339-4CEC-9330-F101AD4FFA29}"/>
              </a:ext>
            </a:extLst>
          </p:cNvPr>
          <p:cNvSpPr/>
          <p:nvPr/>
        </p:nvSpPr>
        <p:spPr>
          <a:xfrm>
            <a:off x="6581855" y="1029173"/>
            <a:ext cx="3667481" cy="52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7297B-A658-4467-896E-084E058B3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449" y="1217393"/>
            <a:ext cx="3371850" cy="47625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5BEDF1-0334-45EC-A638-FA63B8B19496}"/>
              </a:ext>
            </a:extLst>
          </p:cNvPr>
          <p:cNvSpPr/>
          <p:nvPr/>
        </p:nvSpPr>
        <p:spPr>
          <a:xfrm>
            <a:off x="6581855" y="1148265"/>
            <a:ext cx="3900023" cy="49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1AF99F-1FEC-4C65-B718-06E35AF022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701" y="1660644"/>
            <a:ext cx="5174816" cy="36353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ACD6AAE-1880-4FDE-8272-C20A7760F097}"/>
              </a:ext>
            </a:extLst>
          </p:cNvPr>
          <p:cNvSpPr txBox="1"/>
          <p:nvPr/>
        </p:nvSpPr>
        <p:spPr>
          <a:xfrm>
            <a:off x="716007" y="904354"/>
            <a:ext cx="534314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Academic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Sports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Boycott </a:t>
            </a:r>
            <a:r>
              <a:rPr lang="en-US" sz="2600" dirty="0" err="1">
                <a:latin typeface="Raleway Medium" charset="0"/>
                <a:ea typeface="Raleway Medium" charset="0"/>
                <a:cs typeface="Raleway Medium" charset="0"/>
              </a:rPr>
              <a:t>Pinkwashing</a:t>
            </a:r>
            <a:endParaRPr lang="en-US" sz="2600" dirty="0"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cbi1">
            <a:extLst>
              <a:ext uri="{FF2B5EF4-FFF2-40B4-BE49-F238E27FC236}">
                <a16:creationId xmlns:a16="http://schemas.microsoft.com/office/drawing/2014/main" id="{8B5DFF13-3DEC-4156-8460-9E7612313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7" y="1441919"/>
            <a:ext cx="6575551" cy="37849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388C6A-E7D4-4D6C-ACC5-2AEEB5D51E90}"/>
              </a:ext>
            </a:extLst>
          </p:cNvPr>
          <p:cNvSpPr/>
          <p:nvPr/>
        </p:nvSpPr>
        <p:spPr>
          <a:xfrm>
            <a:off x="5020165" y="13646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CEE7-1ED0-49EF-A70A-96A7FF36C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227" y="953249"/>
            <a:ext cx="3525109" cy="54478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CE2E47-B339-4CEC-9330-F101AD4FFA29}"/>
              </a:ext>
            </a:extLst>
          </p:cNvPr>
          <p:cNvSpPr/>
          <p:nvPr/>
        </p:nvSpPr>
        <p:spPr>
          <a:xfrm>
            <a:off x="6581855" y="1029173"/>
            <a:ext cx="3667481" cy="52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7297B-A658-4467-896E-084E058B3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449" y="1217393"/>
            <a:ext cx="3371850" cy="47625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5BEDF1-0334-45EC-A638-FA63B8B19496}"/>
              </a:ext>
            </a:extLst>
          </p:cNvPr>
          <p:cNvSpPr/>
          <p:nvPr/>
        </p:nvSpPr>
        <p:spPr>
          <a:xfrm>
            <a:off x="6581855" y="1148265"/>
            <a:ext cx="3900023" cy="49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1AF99F-1FEC-4C65-B718-06E35AF022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701" y="1660644"/>
            <a:ext cx="5174816" cy="363539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BF925B8-502B-4043-BB74-0F673CAA32DD}"/>
              </a:ext>
            </a:extLst>
          </p:cNvPr>
          <p:cNvSpPr/>
          <p:nvPr/>
        </p:nvSpPr>
        <p:spPr>
          <a:xfrm>
            <a:off x="5917364" y="1489930"/>
            <a:ext cx="5374091" cy="388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SodaStream_logo">
            <a:extLst>
              <a:ext uri="{FF2B5EF4-FFF2-40B4-BE49-F238E27FC236}">
                <a16:creationId xmlns:a16="http://schemas.microsoft.com/office/drawing/2014/main" id="{72DC77DE-E718-4446-9254-8C393F4CA9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0" y="1499690"/>
            <a:ext cx="5209010" cy="4243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663CBD8-F836-4EE0-821A-CBCF30FCD12C}"/>
              </a:ext>
            </a:extLst>
          </p:cNvPr>
          <p:cNvSpPr txBox="1"/>
          <p:nvPr/>
        </p:nvSpPr>
        <p:spPr>
          <a:xfrm>
            <a:off x="716007" y="904354"/>
            <a:ext cx="53431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Academic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Sports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Boycott </a:t>
            </a:r>
            <a:r>
              <a:rPr lang="en-US" sz="2600" dirty="0" err="1">
                <a:latin typeface="Raleway Medium" charset="0"/>
                <a:ea typeface="Raleway Medium" charset="0"/>
                <a:cs typeface="Raleway Medium" charset="0"/>
              </a:rPr>
              <a:t>Pinkwashing</a:t>
            </a:r>
            <a:endParaRPr lang="en-US" sz="26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Boycott Greenwashing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3C81A-DF08-4557-9CF9-4B7F0A57E39A}"/>
              </a:ext>
            </a:extLst>
          </p:cNvPr>
          <p:cNvSpPr txBox="1"/>
          <p:nvPr/>
        </p:nvSpPr>
        <p:spPr>
          <a:xfrm>
            <a:off x="8720362" y="5616581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</a:t>
            </a:r>
            <a:r>
              <a:rPr lang="en-US" dirty="0" err="1">
                <a:latin typeface="Raleway"/>
              </a:rPr>
              <a:t>Suhad</a:t>
            </a:r>
            <a:r>
              <a:rPr lang="en-US" dirty="0">
                <a:latin typeface="Raleway"/>
              </a:rPr>
              <a:t> Khatib</a:t>
            </a:r>
          </a:p>
        </p:txBody>
      </p:sp>
    </p:spTree>
    <p:extLst>
      <p:ext uri="{BB962C8B-B14F-4D97-AF65-F5344CB8AC3E}">
        <p14:creationId xmlns:p14="http://schemas.microsoft.com/office/powerpoint/2010/main" val="31807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16007" y="904354"/>
            <a:ext cx="5343141" cy="542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Academic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Sports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Boycott </a:t>
            </a:r>
            <a:r>
              <a:rPr lang="en-US" sz="2600" dirty="0" err="1">
                <a:latin typeface="Raleway Medium" charset="0"/>
                <a:ea typeface="Raleway Medium" charset="0"/>
                <a:cs typeface="Raleway Medium" charset="0"/>
              </a:rPr>
              <a:t>Pinkwashing</a:t>
            </a:r>
            <a:endParaRPr lang="en-US" sz="26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Boycott Greenwashing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Anti-Normalization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acbi1">
            <a:extLst>
              <a:ext uri="{FF2B5EF4-FFF2-40B4-BE49-F238E27FC236}">
                <a16:creationId xmlns:a16="http://schemas.microsoft.com/office/drawing/2014/main" id="{8B5DFF13-3DEC-4156-8460-9E76123138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67" y="1441919"/>
            <a:ext cx="6575551" cy="378499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9388C6A-E7D4-4D6C-ACC5-2AEEB5D51E90}"/>
              </a:ext>
            </a:extLst>
          </p:cNvPr>
          <p:cNvSpPr/>
          <p:nvPr/>
        </p:nvSpPr>
        <p:spPr>
          <a:xfrm>
            <a:off x="5020165" y="13646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CEE7-1ED0-49EF-A70A-96A7FF36CF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227" y="953249"/>
            <a:ext cx="3525109" cy="5447896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DCE2E47-B339-4CEC-9330-F101AD4FFA29}"/>
              </a:ext>
            </a:extLst>
          </p:cNvPr>
          <p:cNvSpPr/>
          <p:nvPr/>
        </p:nvSpPr>
        <p:spPr>
          <a:xfrm>
            <a:off x="6581855" y="1029173"/>
            <a:ext cx="3667481" cy="52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17297B-A658-4467-896E-084E058B35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1449" y="1217393"/>
            <a:ext cx="3371850" cy="47625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5BEDF1-0334-45EC-A638-FA63B8B19496}"/>
              </a:ext>
            </a:extLst>
          </p:cNvPr>
          <p:cNvSpPr/>
          <p:nvPr/>
        </p:nvSpPr>
        <p:spPr>
          <a:xfrm>
            <a:off x="6581855" y="1148265"/>
            <a:ext cx="3900023" cy="495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1AF99F-1FEC-4C65-B718-06E35AF022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8701" y="1660644"/>
            <a:ext cx="5174816" cy="363539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BF925B8-502B-4043-BB74-0F673CAA32DD}"/>
              </a:ext>
            </a:extLst>
          </p:cNvPr>
          <p:cNvSpPr/>
          <p:nvPr/>
        </p:nvSpPr>
        <p:spPr>
          <a:xfrm>
            <a:off x="5917364" y="1489930"/>
            <a:ext cx="5374091" cy="388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2619" y="1005687"/>
            <a:ext cx="110697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Form your group before picking a campaign.</a:t>
            </a:r>
            <a:b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30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Establish a foundation of trust, common principles.</a:t>
            </a:r>
            <a:b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30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Center Palestinian leadership, youth, marginalized voices.</a:t>
            </a:r>
            <a:b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30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Read toolkit for tips on how to build healthy coalitions.</a:t>
            </a:r>
            <a:b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30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Talk about race, class, and gender.</a:t>
            </a:r>
            <a:b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30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Raleway Medium" charset="0"/>
                <a:ea typeface="Raleway Medium" charset="0"/>
                <a:cs typeface="Raleway Medium" charset="0"/>
              </a:rPr>
              <a:t>Build and entrust new leaders.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3741" y="0"/>
            <a:ext cx="12188259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Group-Building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528" y="1193251"/>
            <a:ext cx="11069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Research, Research, Research!</a:t>
            </a:r>
          </a:p>
          <a:p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Visit afsc.org/investigate and whoprofits.org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BNC’s three guidelines for picking campaigns:</a:t>
            </a:r>
          </a:p>
          <a:p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#1 – Potential for Success</a:t>
            </a:r>
          </a:p>
          <a:p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#2 – Potential to Build 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       Cross-Struggle Coalitions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3741" y="0"/>
            <a:ext cx="12188259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Picking a Campaign &amp; Target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7" name="Picture 6" descr="CrossedTheBorder">
            <a:extLst>
              <a:ext uri="{FF2B5EF4-FFF2-40B4-BE49-F238E27FC236}">
                <a16:creationId xmlns:a16="http://schemas.microsoft.com/office/drawing/2014/main" id="{BE7DEA02-4FF3-45E6-8616-3E053D70E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3" y="3103597"/>
            <a:ext cx="3856549" cy="30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DAPL_CreditLeilaAbdelrazaq">
            <a:extLst>
              <a:ext uri="{FF2B5EF4-FFF2-40B4-BE49-F238E27FC236}">
                <a16:creationId xmlns:a16="http://schemas.microsoft.com/office/drawing/2014/main" id="{C8213B1D-709C-49A4-AF96-7BF287A0B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0"/>
            <a:ext cx="53086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DB825E-6B3B-4E1C-97A4-B73F0E80AD51}"/>
              </a:ext>
            </a:extLst>
          </p:cNvPr>
          <p:cNvSpPr txBox="1"/>
          <p:nvPr/>
        </p:nvSpPr>
        <p:spPr>
          <a:xfrm>
            <a:off x="8730439" y="6392221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Leila </a:t>
            </a:r>
            <a:r>
              <a:rPr lang="en-US" dirty="0" err="1">
                <a:latin typeface="Raleway"/>
              </a:rPr>
              <a:t>Abdelrazaq</a:t>
            </a:r>
            <a:endParaRPr lang="en-US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96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7" name="Picture 3" descr="C:\Users\Anna\Desktop\FERGUSON\Palestine - Ferguson\post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55589"/>
            <a:ext cx="4251325" cy="633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4" descr="C:\Users\Anna\Desktop\FERGUSON\Palestine - Ferguson\poster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0"/>
            <a:ext cx="4264025" cy="6356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F2128-E14E-4A93-A78B-901AD93A1B04}"/>
              </a:ext>
            </a:extLst>
          </p:cNvPr>
          <p:cNvSpPr txBox="1"/>
          <p:nvPr/>
        </p:nvSpPr>
        <p:spPr>
          <a:xfrm>
            <a:off x="10654145" y="5969651"/>
            <a:ext cx="124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</a:t>
            </a:r>
            <a:r>
              <a:rPr lang="en-US" dirty="0" err="1">
                <a:latin typeface="Raleway"/>
              </a:rPr>
              <a:t>Yumna</a:t>
            </a:r>
            <a:r>
              <a:rPr lang="en-US" dirty="0">
                <a:latin typeface="Raleway"/>
              </a:rPr>
              <a:t> Ali</a:t>
            </a:r>
          </a:p>
        </p:txBody>
      </p:sp>
    </p:spTree>
    <p:extLst>
      <p:ext uri="{BB962C8B-B14F-4D97-AF65-F5344CB8AC3E}">
        <p14:creationId xmlns:p14="http://schemas.microsoft.com/office/powerpoint/2010/main" val="22573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BanNoWall">
            <a:extLst>
              <a:ext uri="{FF2B5EF4-FFF2-40B4-BE49-F238E27FC236}">
                <a16:creationId xmlns:a16="http://schemas.microsoft.com/office/drawing/2014/main" id="{BB3691B2-DAFF-44F6-AADB-5D23816AC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0"/>
            <a:ext cx="443865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8A7AA0-4A34-475F-A585-14780C7F2797}"/>
              </a:ext>
            </a:extLst>
          </p:cNvPr>
          <p:cNvSpPr txBox="1"/>
          <p:nvPr/>
        </p:nvSpPr>
        <p:spPr>
          <a:xfrm>
            <a:off x="8730439" y="6253676"/>
            <a:ext cx="280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Raleway"/>
              </a:rPr>
              <a:t>Credit: Leila </a:t>
            </a:r>
            <a:r>
              <a:rPr lang="en-US" dirty="0" err="1">
                <a:latin typeface="Raleway"/>
              </a:rPr>
              <a:t>Abdelrazaq</a:t>
            </a:r>
            <a:endParaRPr lang="en-US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897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ds_approaches">
            <a:extLst>
              <a:ext uri="{FF2B5EF4-FFF2-40B4-BE49-F238E27FC236}">
                <a16:creationId xmlns:a16="http://schemas.microsoft.com/office/drawing/2014/main" id="{49F7BDCC-4BA3-463D-B968-23CD7B21C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0"/>
            <a:ext cx="773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528" y="992361"/>
            <a:ext cx="110697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Research, Research, Research!</a:t>
            </a:r>
          </a:p>
          <a:p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Visit afsc.org/investigate and whoprofits.org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BNC’s three guidelines for picking campaigns:</a:t>
            </a:r>
          </a:p>
          <a:p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#1 – Potential for Success</a:t>
            </a:r>
          </a:p>
          <a:p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#2 – Potential to Build Cross-Struggle Coalitions</a:t>
            </a:r>
          </a:p>
          <a:p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	#3 – Potential to Build Broad Support &amp; Awareness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What campaigns are already out there?</a:t>
            </a:r>
            <a:b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</a:br>
            <a:endParaRPr lang="en-US" sz="2800" dirty="0">
              <a:latin typeface="Raleway Medium" charset="0"/>
              <a:ea typeface="Raleway Medium" charset="0"/>
              <a:cs typeface="Raleway Medium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Does it build power upwards?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3741" y="0"/>
            <a:ext cx="12188259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rPr>
              <a:t>Picking a Campaign &amp; Target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L_Dump_Veolia2">
            <a:extLst>
              <a:ext uri="{FF2B5EF4-FFF2-40B4-BE49-F238E27FC236}">
                <a16:creationId xmlns:a16="http://schemas.microsoft.com/office/drawing/2014/main" id="{AB4CDE2F-F42C-41D0-B624-A0B6F8C3A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nicipalCampaigns">
            <a:extLst>
              <a:ext uri="{FF2B5EF4-FFF2-40B4-BE49-F238E27FC236}">
                <a16:creationId xmlns:a16="http://schemas.microsoft.com/office/drawing/2014/main" id="{FE0B0E6C-AFF1-4D4F-9EF2-F730EC397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13" y="0"/>
            <a:ext cx="8180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8000" y="970865"/>
            <a:ext cx="53431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Start with a soft ask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See resolution-writing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Reach out for endorsements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Preparing Your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3" name="Picture 12" descr="Ferguson2Palestine_wall_graffiti">
            <a:extLst>
              <a:ext uri="{FF2B5EF4-FFF2-40B4-BE49-F238E27FC236}">
                <a16:creationId xmlns:a16="http://schemas.microsoft.com/office/drawing/2014/main" id="{3D2C52CC-7C49-4CAA-B559-4242F026D7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24" y="1449735"/>
            <a:ext cx="5741197" cy="42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8000" y="970865"/>
            <a:ext cx="70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Start with a soft ask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See resolution-writing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Reach out for endorsements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Get outside support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Preparing Your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3F28E-4B3B-4A9B-81FA-04670585D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631" y="1246837"/>
            <a:ext cx="2362200" cy="809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06B173-663E-42FA-BBCA-98D01EB38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492" y="1060521"/>
            <a:ext cx="3058391" cy="18545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738D3-2A79-4767-96F7-8818FF038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284" y="3557269"/>
            <a:ext cx="1867798" cy="2217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E2E65-DE1C-4B5D-9CB9-EE371F99F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562" y="4149934"/>
            <a:ext cx="2157039" cy="2157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809A9F-2C85-4ABA-8B6D-E79546C0F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9825" y="4766753"/>
            <a:ext cx="3048006" cy="1356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46531F-87FD-4459-8F8A-357537CC9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080" y="3738804"/>
            <a:ext cx="2207482" cy="2207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CA3757A-92B6-482D-9FF5-D0AAE8EF35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0492" y="2315879"/>
            <a:ext cx="2124837" cy="2124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BB7603-E19A-4402-BB87-A6284C9C6DE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517" t="4408" r="21349" b="5181"/>
          <a:stretch/>
        </p:blipFill>
        <p:spPr>
          <a:xfrm>
            <a:off x="4444200" y="3154036"/>
            <a:ext cx="1878056" cy="182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8000" y="970865"/>
            <a:ext cx="70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Start with a soft ask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See resolution-writing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Reach out for endorsements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Get outside support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Map allies and opposition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Set Goals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Preparing Your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0C76F-C25A-4A93-8AB9-C4FF0356A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257" y="1066290"/>
            <a:ext cx="3740470" cy="50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28000" y="970865"/>
            <a:ext cx="70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Start with a soft ask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See resolution-writing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Reach out for endorsements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Get outside support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Map allies and opposition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Set Goals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Timeline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Raleway Medium" charset="0"/>
                <a:ea typeface="Raleway Medium" charset="0"/>
                <a:cs typeface="Raleway Medium" charset="0"/>
              </a:rPr>
              <a:t>Logo, website, social media, swag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Preparing Your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_Campuses">
            <a:extLst>
              <a:ext uri="{FF2B5EF4-FFF2-40B4-BE49-F238E27FC236}">
                <a16:creationId xmlns:a16="http://schemas.microsoft.com/office/drawing/2014/main" id="{1FE04B96-9BB4-4CBC-B416-34DD08F39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JP1">
            <a:extLst>
              <a:ext uri="{FF2B5EF4-FFF2-40B4-BE49-F238E27FC236}">
                <a16:creationId xmlns:a16="http://schemas.microsoft.com/office/drawing/2014/main" id="{EFDC5A52-3E12-42C3-AD81-2BA81C2DD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1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U shirts">
            <a:extLst>
              <a:ext uri="{FF2B5EF4-FFF2-40B4-BE49-F238E27FC236}">
                <a16:creationId xmlns:a16="http://schemas.microsoft.com/office/drawing/2014/main" id="{2F555375-724A-49B2-8252-2B34A0E9D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13"/>
            <a:ext cx="12192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irvineDivest">
            <a:extLst>
              <a:ext uri="{FF2B5EF4-FFF2-40B4-BE49-F238E27FC236}">
                <a16:creationId xmlns:a16="http://schemas.microsoft.com/office/drawing/2014/main" id="{ED127FF8-8252-4C62-8B7D-56812FEE43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0"/>
            <a:ext cx="11061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U_badge">
            <a:extLst>
              <a:ext uri="{FF2B5EF4-FFF2-40B4-BE49-F238E27FC236}">
                <a16:creationId xmlns:a16="http://schemas.microsoft.com/office/drawing/2014/main" id="{834CAA89-11D8-4709-A639-65D22BDA2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0"/>
            <a:ext cx="734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3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EA6589-E1FD-4AE1-83D5-37ADCE1F2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66424-B7D5-45CA-95CC-0E5535738C21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5117D9-A24D-4994-96C0-990C5578147C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C92918-D0FF-43FF-9E3A-1AD4D52EBA3B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II: How to Prepare a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CB29CA-329E-4281-B9CB-4C4E8B1E8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8" t="3232" r="21933" b="9253"/>
          <a:stretch/>
        </p:blipFill>
        <p:spPr>
          <a:xfrm>
            <a:off x="3308998" y="918856"/>
            <a:ext cx="5358681" cy="59461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75F04-6727-4FE0-A335-AD9F7D476392}"/>
              </a:ext>
            </a:extLst>
          </p:cNvPr>
          <p:cNvSpPr txBox="1"/>
          <p:nvPr/>
        </p:nvSpPr>
        <p:spPr>
          <a:xfrm>
            <a:off x="128782" y="6279285"/>
            <a:ext cx="30509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bdsmovement.net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B5B61-058D-4874-8896-4F003FCC4EF9}"/>
              </a:ext>
            </a:extLst>
          </p:cNvPr>
          <p:cNvSpPr txBox="1"/>
          <p:nvPr/>
        </p:nvSpPr>
        <p:spPr>
          <a:xfrm>
            <a:off x="8796932" y="6286212"/>
            <a:ext cx="333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uscpr.org/</a:t>
            </a:r>
            <a:r>
              <a:rPr lang="en-US" sz="3000" dirty="0" err="1"/>
              <a:t>bdstoolkit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AB70-7CA7-42AF-A1D8-317C8620D6B0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II: How to Prepare a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15D94B-F1D9-4379-824E-48D7992CC53A}"/>
              </a:ext>
            </a:extLst>
          </p:cNvPr>
          <p:cNvSpPr txBox="1"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Part III: How to Win your BDS Campaign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8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ycott_UCBerkeley">
            <a:extLst>
              <a:ext uri="{FF2B5EF4-FFF2-40B4-BE49-F238E27FC236}">
                <a16:creationId xmlns:a16="http://schemas.microsoft.com/office/drawing/2014/main" id="{D9E997ED-9843-4D42-9900-DB6E252D4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0"/>
            <a:ext cx="918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98BE36-E6A6-4D73-A738-8CDD5E428874}"/>
              </a:ext>
            </a:extLst>
          </p:cNvPr>
          <p:cNvSpPr txBox="1"/>
          <p:nvPr/>
        </p:nvSpPr>
        <p:spPr>
          <a:xfrm>
            <a:off x="716007" y="904354"/>
            <a:ext cx="5343141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</p:txBody>
      </p:sp>
    </p:spTree>
    <p:extLst>
      <p:ext uri="{BB962C8B-B14F-4D97-AF65-F5344CB8AC3E}">
        <p14:creationId xmlns:p14="http://schemas.microsoft.com/office/powerpoint/2010/main" val="32110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E98BE36-E6A6-4D73-A738-8CDD5E428874}"/>
              </a:ext>
            </a:extLst>
          </p:cNvPr>
          <p:cNvSpPr txBox="1"/>
          <p:nvPr/>
        </p:nvSpPr>
        <p:spPr>
          <a:xfrm>
            <a:off x="716007" y="904354"/>
            <a:ext cx="53431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</p:txBody>
      </p:sp>
    </p:spTree>
    <p:extLst>
      <p:ext uri="{BB962C8B-B14F-4D97-AF65-F5344CB8AC3E}">
        <p14:creationId xmlns:p14="http://schemas.microsoft.com/office/powerpoint/2010/main" val="296044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75CBA5-7E98-4527-8C39-032FEB6ABA85}"/>
              </a:ext>
            </a:extLst>
          </p:cNvPr>
          <p:cNvSpPr txBox="1"/>
          <p:nvPr/>
        </p:nvSpPr>
        <p:spPr>
          <a:xfrm>
            <a:off x="716007" y="904354"/>
            <a:ext cx="53431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</p:txBody>
      </p:sp>
    </p:spTree>
    <p:extLst>
      <p:ext uri="{BB962C8B-B14F-4D97-AF65-F5344CB8AC3E}">
        <p14:creationId xmlns:p14="http://schemas.microsoft.com/office/powerpoint/2010/main" val="20357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3DDCA09-8AC7-4AFE-804D-D64CE7E47DF1}"/>
              </a:ext>
            </a:extLst>
          </p:cNvPr>
          <p:cNvSpPr txBox="1"/>
          <p:nvPr/>
        </p:nvSpPr>
        <p:spPr>
          <a:xfrm>
            <a:off x="716007" y="904354"/>
            <a:ext cx="534314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</p:txBody>
      </p:sp>
    </p:spTree>
    <p:extLst>
      <p:ext uri="{BB962C8B-B14F-4D97-AF65-F5344CB8AC3E}">
        <p14:creationId xmlns:p14="http://schemas.microsoft.com/office/powerpoint/2010/main" val="18526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92" y="6138258"/>
            <a:ext cx="621792" cy="62179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82524" y="6430866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37020" y="6449154"/>
            <a:ext cx="5266944" cy="182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138BD2-2AE7-4206-A1EF-BB81E05FD2E0}"/>
              </a:ext>
            </a:extLst>
          </p:cNvPr>
          <p:cNvSpPr txBox="1"/>
          <p:nvPr/>
        </p:nvSpPr>
        <p:spPr>
          <a:xfrm>
            <a:off x="0" y="-12805"/>
            <a:ext cx="12192000" cy="769441"/>
          </a:xfrm>
          <a:prstGeom prst="rect">
            <a:avLst/>
          </a:prstGeom>
          <a:gradFill flip="none" rotWithShape="1">
            <a:gsLst>
              <a:gs pos="0">
                <a:srgbClr val="EE342F">
                  <a:shade val="30000"/>
                  <a:satMod val="115000"/>
                </a:srgbClr>
              </a:gs>
              <a:gs pos="50000">
                <a:srgbClr val="EE342F">
                  <a:shade val="67500"/>
                  <a:satMod val="115000"/>
                </a:srgbClr>
              </a:gs>
              <a:gs pos="100000">
                <a:srgbClr val="EE342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Raleway" charset="0"/>
                <a:ea typeface="Raleway Medium" charset="0"/>
                <a:cs typeface="Raleway Medium" charset="0"/>
              </a:rPr>
              <a:t>Types of Boycott Campaigns</a:t>
            </a:r>
            <a:endParaRPr lang="en-US" sz="2800" dirty="0">
              <a:solidFill>
                <a:schemeClr val="bg1"/>
              </a:solidFill>
              <a:latin typeface="Raleway Medium" charset="0"/>
              <a:ea typeface="Raleway Medium" charset="0"/>
              <a:cs typeface="Raleway Medium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E516B1-5F90-4BDE-9764-40F615D4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59" y="1493258"/>
            <a:ext cx="6369726" cy="42425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9841F7-EA41-4865-AAE7-532B3E7518B2}"/>
              </a:ext>
            </a:extLst>
          </p:cNvPr>
          <p:cNvSpPr/>
          <p:nvPr/>
        </p:nvSpPr>
        <p:spPr>
          <a:xfrm>
            <a:off x="5292436" y="128847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oycott">
            <a:extLst>
              <a:ext uri="{FF2B5EF4-FFF2-40B4-BE49-F238E27FC236}">
                <a16:creationId xmlns:a16="http://schemas.microsoft.com/office/drawing/2014/main" id="{019CA401-15F4-4B86-9990-A2A7C5E9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60" y="1837372"/>
            <a:ext cx="6369726" cy="313261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451AABB-D339-4AB9-B699-5C79C03CEC77}"/>
              </a:ext>
            </a:extLst>
          </p:cNvPr>
          <p:cNvSpPr/>
          <p:nvPr/>
        </p:nvSpPr>
        <p:spPr>
          <a:xfrm>
            <a:off x="5160817" y="1440873"/>
            <a:ext cx="6851073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p free churches">
            <a:extLst>
              <a:ext uri="{FF2B5EF4-FFF2-40B4-BE49-F238E27FC236}">
                <a16:creationId xmlns:a16="http://schemas.microsoft.com/office/drawing/2014/main" id="{1DD7B7C3-1181-4D20-9E7F-43D7F4714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855" y="1507624"/>
            <a:ext cx="4293963" cy="40617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5D380E-FE69-4A4E-86F5-89687EB35D58}"/>
              </a:ext>
            </a:extLst>
          </p:cNvPr>
          <p:cNvSpPr/>
          <p:nvPr/>
        </p:nvSpPr>
        <p:spPr>
          <a:xfrm>
            <a:off x="5420335" y="1510001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blocktheboat2">
            <a:extLst>
              <a:ext uri="{FF2B5EF4-FFF2-40B4-BE49-F238E27FC236}">
                <a16:creationId xmlns:a16="http://schemas.microsoft.com/office/drawing/2014/main" id="{D4FD9708-4F58-4B17-AE20-0898C6E0B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01" y="1288473"/>
            <a:ext cx="4484398" cy="4546492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6BB9F99-9DF4-4986-87DD-C54A28A2FD6C}"/>
              </a:ext>
            </a:extLst>
          </p:cNvPr>
          <p:cNvSpPr/>
          <p:nvPr/>
        </p:nvSpPr>
        <p:spPr>
          <a:xfrm>
            <a:off x="5346399" y="1217393"/>
            <a:ext cx="6611528" cy="466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6F05BF-45D0-4E53-99DF-6E76B8B3A386}"/>
              </a:ext>
            </a:extLst>
          </p:cNvPr>
          <p:cNvSpPr txBox="1"/>
          <p:nvPr/>
        </p:nvSpPr>
        <p:spPr>
          <a:xfrm>
            <a:off x="716007" y="904354"/>
            <a:ext cx="53431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Municipal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Consumer Boycott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Blocking Cargo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600" dirty="0">
                <a:latin typeface="Raleway Medium" charset="0"/>
                <a:ea typeface="Raleway Medium" charset="0"/>
                <a:cs typeface="Raleway Medium" charset="0"/>
              </a:rPr>
              <a:t>Cultural Boycott</a:t>
            </a:r>
          </a:p>
        </p:txBody>
      </p:sp>
      <p:pic>
        <p:nvPicPr>
          <p:cNvPr id="16" name="Picture 15" descr="acbi2">
            <a:extLst>
              <a:ext uri="{FF2B5EF4-FFF2-40B4-BE49-F238E27FC236}">
                <a16:creationId xmlns:a16="http://schemas.microsoft.com/office/drawing/2014/main" id="{83FDEB8B-E14D-4657-ADC9-C19E298E8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74" y="1371746"/>
            <a:ext cx="5190643" cy="38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3733</TotalTime>
  <Words>344</Words>
  <Application>Microsoft Office PowerPoint</Application>
  <PresentationFormat>Widescreen</PresentationFormat>
  <Paragraphs>132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Raleway</vt:lpstr>
      <vt:lpstr>Raleway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Nusayba Hammad</dc:creator>
  <cp:lastModifiedBy>Anna Baltzer</cp:lastModifiedBy>
  <cp:revision>127</cp:revision>
  <dcterms:created xsi:type="dcterms:W3CDTF">2017-10-17T17:23:07Z</dcterms:created>
  <dcterms:modified xsi:type="dcterms:W3CDTF">2017-11-18T20:35:48Z</dcterms:modified>
</cp:coreProperties>
</file>