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41"/>
  </p:notesMasterIdLst>
  <p:sldIdLst>
    <p:sldId id="557" r:id="rId2"/>
    <p:sldId id="560" r:id="rId3"/>
    <p:sldId id="443" r:id="rId4"/>
    <p:sldId id="561" r:id="rId5"/>
    <p:sldId id="562" r:id="rId6"/>
    <p:sldId id="563" r:id="rId7"/>
    <p:sldId id="564" r:id="rId8"/>
    <p:sldId id="565" r:id="rId9"/>
    <p:sldId id="566" r:id="rId10"/>
    <p:sldId id="567" r:id="rId11"/>
    <p:sldId id="614" r:id="rId12"/>
    <p:sldId id="616" r:id="rId13"/>
    <p:sldId id="568" r:id="rId14"/>
    <p:sldId id="569" r:id="rId15"/>
    <p:sldId id="445" r:id="rId16"/>
    <p:sldId id="580" r:id="rId17"/>
    <p:sldId id="574" r:id="rId18"/>
    <p:sldId id="576" r:id="rId19"/>
    <p:sldId id="572" r:id="rId20"/>
    <p:sldId id="571" r:id="rId21"/>
    <p:sldId id="446" r:id="rId22"/>
    <p:sldId id="570" r:id="rId23"/>
    <p:sldId id="575" r:id="rId24"/>
    <p:sldId id="448" r:id="rId25"/>
    <p:sldId id="577" r:id="rId26"/>
    <p:sldId id="579" r:id="rId27"/>
    <p:sldId id="587" r:id="rId28"/>
    <p:sldId id="615" r:id="rId29"/>
    <p:sldId id="588" r:id="rId30"/>
    <p:sldId id="617" r:id="rId31"/>
    <p:sldId id="594" r:id="rId32"/>
    <p:sldId id="595" r:id="rId33"/>
    <p:sldId id="591" r:id="rId34"/>
    <p:sldId id="592" r:id="rId35"/>
    <p:sldId id="593" r:id="rId36"/>
    <p:sldId id="597" r:id="rId37"/>
    <p:sldId id="600" r:id="rId38"/>
    <p:sldId id="601" r:id="rId39"/>
    <p:sldId id="6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42F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6" autoAdjust="0"/>
    <p:restoredTop sz="93433" autoAdjust="0"/>
  </p:normalViewPr>
  <p:slideViewPr>
    <p:cSldViewPr snapToGrid="0" snapToObjects="1">
      <p:cViewPr varScale="1">
        <p:scale>
          <a:sx n="82" d="100"/>
          <a:sy n="82" d="100"/>
        </p:scale>
        <p:origin x="72" y="1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52038-A38F-5D4C-BCAD-85F69F06C11A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458C-491E-6543-AA51-26AB870B5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6458C-491E-6543-AA51-26AB870B5E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4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ceholder 2">
            <a:extLst>
              <a:ext uri="{FF2B5EF4-FFF2-40B4-BE49-F238E27FC236}">
                <a16:creationId xmlns:a16="http://schemas.microsoft.com/office/drawing/2014/main" id="{558F7C5F-0479-4423-BA88-0BA9D25B9C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7711408-F0F0-49FD-94D4-5F044223B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The Dutch Bathrobes Brigade inspired activists in the U.S. to start using spa attire at cold weather protests.</a:t>
            </a:r>
          </a:p>
        </p:txBody>
      </p:sp>
    </p:spTree>
    <p:extLst>
      <p:ext uri="{BB962C8B-B14F-4D97-AF65-F5344CB8AC3E}">
        <p14:creationId xmlns:p14="http://schemas.microsoft.com/office/powerpoint/2010/main" val="328384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6458C-491E-6543-AA51-26AB870B5E2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4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6458C-491E-6543-AA51-26AB870B5E2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5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B380E-8D8B-C940-B0C3-9247F9015E2E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D07A-274C-0740-A346-4828E4B96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CB29CA-329E-4281-B9CB-4C4E8B1E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3232" r="21933" b="9253"/>
          <a:stretch/>
        </p:blipFill>
        <p:spPr>
          <a:xfrm>
            <a:off x="3308998" y="918856"/>
            <a:ext cx="5358681" cy="5946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75F04-6727-4FE0-A335-AD9F7D476392}"/>
              </a:ext>
            </a:extLst>
          </p:cNvPr>
          <p:cNvSpPr txBox="1"/>
          <p:nvPr/>
        </p:nvSpPr>
        <p:spPr>
          <a:xfrm>
            <a:off x="128782" y="6279285"/>
            <a:ext cx="3050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bdsmovement.net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B5B61-058D-4874-8896-4F003FCC4EF9}"/>
              </a:ext>
            </a:extLst>
          </p:cNvPr>
          <p:cNvSpPr txBox="1"/>
          <p:nvPr/>
        </p:nvSpPr>
        <p:spPr>
          <a:xfrm>
            <a:off x="8796932" y="6286212"/>
            <a:ext cx="3333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uscpr.org/</a:t>
            </a:r>
            <a:r>
              <a:rPr lang="en-US" sz="3000" dirty="0" err="1"/>
              <a:t>bdstoolkit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4AB70-7CA7-42AF-A1D8-317C8620D6B0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Part II: How to Prepare a BDS Campaign</a:t>
            </a:r>
            <a:endParaRPr lang="en-US" sz="28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5D94B-F1D9-4379-824E-48D7992CC53A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Part III: How to Win your BDS Campaign</a:t>
            </a:r>
            <a:endParaRPr lang="en-US" sz="28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les_CreditChrisHazou">
            <a:extLst>
              <a:ext uri="{FF2B5EF4-FFF2-40B4-BE49-F238E27FC236}">
                <a16:creationId xmlns:a16="http://schemas.microsoft.com/office/drawing/2014/main" id="{31DEB81B-2C3D-4F35-8083-95B5E01E3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8338E-DC8F-47BE-BA2D-5844F1D2A0A9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Be Visible!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unchevent">
            <a:extLst>
              <a:ext uri="{FF2B5EF4-FFF2-40B4-BE49-F238E27FC236}">
                <a16:creationId xmlns:a16="http://schemas.microsoft.com/office/drawing/2014/main" id="{66A46AFA-1F30-4304-A908-692F38C912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0708A-6C1D-4AA6-A0D5-4E5F18E5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30" y="0"/>
            <a:ext cx="763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daStreamProtest">
            <a:extLst>
              <a:ext uri="{FF2B5EF4-FFF2-40B4-BE49-F238E27FC236}">
                <a16:creationId xmlns:a16="http://schemas.microsoft.com/office/drawing/2014/main" id="{8C160D44-A35B-4433-A90A-2627930475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5" y="0"/>
            <a:ext cx="814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stomerfeedbackcards">
            <a:extLst>
              <a:ext uri="{FF2B5EF4-FFF2-40B4-BE49-F238E27FC236}">
                <a16:creationId xmlns:a16="http://schemas.microsoft.com/office/drawing/2014/main" id="{30B84335-A965-4923-B9BE-FD70B85D19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3" y="0"/>
            <a:ext cx="85502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6E5020-F4E1-4A44-AB17-E866605A4AF6}"/>
              </a:ext>
            </a:extLst>
          </p:cNvPr>
          <p:cNvSpPr txBox="1"/>
          <p:nvPr/>
        </p:nvSpPr>
        <p:spPr>
          <a:xfrm>
            <a:off x="1820863" y="76200"/>
            <a:ext cx="4268210" cy="67263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0B88C-CD83-4524-AEAA-A30554144636}"/>
              </a:ext>
            </a:extLst>
          </p:cNvPr>
          <p:cNvSpPr txBox="1"/>
          <p:nvPr/>
        </p:nvSpPr>
        <p:spPr>
          <a:xfrm>
            <a:off x="6089073" y="83133"/>
            <a:ext cx="4281065" cy="67263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1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daStream_ScarJo">
            <a:extLst>
              <a:ext uri="{FF2B5EF4-FFF2-40B4-BE49-F238E27FC236}">
                <a16:creationId xmlns:a16="http://schemas.microsoft.com/office/drawing/2014/main" id="{25ABA886-EF16-4062-93AA-18273AB3CE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63" y="0"/>
            <a:ext cx="956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n_Jerrys">
            <a:extLst>
              <a:ext uri="{FF2B5EF4-FFF2-40B4-BE49-F238E27FC236}">
                <a16:creationId xmlns:a16="http://schemas.microsoft.com/office/drawing/2014/main" id="{B26E2622-696D-4B0D-9FAE-0B7BBB474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825"/>
            <a:ext cx="12192000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bra">
            <a:extLst>
              <a:ext uri="{FF2B5EF4-FFF2-40B4-BE49-F238E27FC236}">
                <a16:creationId xmlns:a16="http://schemas.microsoft.com/office/drawing/2014/main" id="{689B27D9-51BE-45B0-91DA-E8D577AB4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0"/>
            <a:ext cx="1119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F5087D-A73C-40E9-99E1-380945015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ckwall">
            <a:extLst>
              <a:ext uri="{FF2B5EF4-FFF2-40B4-BE49-F238E27FC236}">
                <a16:creationId xmlns:a16="http://schemas.microsoft.com/office/drawing/2014/main" id="{446FE7B9-9317-43BD-BC4E-8250D1DF5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7327" y="749199"/>
            <a:ext cx="110197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Are you familiar with BDS guidelines?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a solid group of at least 5 people?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you show up across movements?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you done your research?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you reached out privately &amp; respectfully to the target?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you mapped your goals &amp; timeline?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your reached out for endorsements, outside support?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Have a first resolution draft ready? (if applicable)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Website, Facebook, Twitter accounts ready?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Raleway Medium" charset="0"/>
                <a:ea typeface="Raleway Medium" charset="0"/>
                <a:cs typeface="Raleway Medium" charset="0"/>
              </a:rPr>
              <a:t>Upcoming events where people can learn more &amp; plug in?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92" y="6138258"/>
            <a:ext cx="621792" cy="62179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382524" y="6430866"/>
            <a:ext cx="5266944" cy="182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37020" y="6449154"/>
            <a:ext cx="5266944" cy="182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138BD2-2AE7-4206-A1EF-BB81E05FD2E0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Checklist for Public Campaign Launch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7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62556-8DE2-42F4-B6E9-5A7A0C8C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oling_for_Palestine">
            <a:extLst>
              <a:ext uri="{FF2B5EF4-FFF2-40B4-BE49-F238E27FC236}">
                <a16:creationId xmlns:a16="http://schemas.microsoft.com/office/drawing/2014/main" id="{2E6667E4-297F-4A40-A9C1-AF1E25010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25" y="0"/>
            <a:ext cx="648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faith vigil">
            <a:extLst>
              <a:ext uri="{FF2B5EF4-FFF2-40B4-BE49-F238E27FC236}">
                <a16:creationId xmlns:a16="http://schemas.microsoft.com/office/drawing/2014/main" id="{55BAAC48-3EC4-409B-A62D-3453F71D4A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38"/>
            <a:ext cx="12192000" cy="61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026" descr="dutchbathrobes">
            <a:extLst>
              <a:ext uri="{FF2B5EF4-FFF2-40B4-BE49-F238E27FC236}">
                <a16:creationId xmlns:a16="http://schemas.microsoft.com/office/drawing/2014/main" id="{C1A4AD37-D8DF-4528-803F-7609996AC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6" y="0"/>
            <a:ext cx="103301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11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havaFlashMob">
            <a:extLst>
              <a:ext uri="{FF2B5EF4-FFF2-40B4-BE49-F238E27FC236}">
                <a16:creationId xmlns:a16="http://schemas.microsoft.com/office/drawing/2014/main" id="{546AE6C4-042E-4471-906D-BE73A0204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0"/>
            <a:ext cx="915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eetProtest_MockWall">
            <a:extLst>
              <a:ext uri="{FF2B5EF4-FFF2-40B4-BE49-F238E27FC236}">
                <a16:creationId xmlns:a16="http://schemas.microsoft.com/office/drawing/2014/main" id="{3134DE10-3801-4DA6-8091-BC4C17FB6D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shmob2">
            <a:extLst>
              <a:ext uri="{FF2B5EF4-FFF2-40B4-BE49-F238E27FC236}">
                <a16:creationId xmlns:a16="http://schemas.microsoft.com/office/drawing/2014/main" id="{683D9374-84FA-450A-89AB-2EAFCC3CA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0"/>
            <a:ext cx="1174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action_sit-in">
            <a:extLst>
              <a:ext uri="{FF2B5EF4-FFF2-40B4-BE49-F238E27FC236}">
                <a16:creationId xmlns:a16="http://schemas.microsoft.com/office/drawing/2014/main" id="{FB1815EE-B64A-4F3B-A0A9-2B7134C5E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92" y="431860"/>
            <a:ext cx="13161819" cy="66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ds3">
            <a:extLst>
              <a:ext uri="{FF2B5EF4-FFF2-40B4-BE49-F238E27FC236}">
                <a16:creationId xmlns:a16="http://schemas.microsoft.com/office/drawing/2014/main" id="{4E175EB3-8C6B-447A-870C-A6DF8C1CC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0"/>
            <a:ext cx="1180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93258-D459-404C-8BFA-E1F431FD2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1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thodistDivestment">
            <a:extLst>
              <a:ext uri="{FF2B5EF4-FFF2-40B4-BE49-F238E27FC236}">
                <a16:creationId xmlns:a16="http://schemas.microsoft.com/office/drawing/2014/main" id="{64664DBB-6AA8-4F9C-8741-43D7C34AF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AE133-B8C9-42FF-96E0-0D5F7049E720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Press Release, Press Conference, Photo Op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AC88-FF65-4FC6-A3F6-8A246708E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36" y="0"/>
            <a:ext cx="7215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5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pression">
            <a:extLst>
              <a:ext uri="{FF2B5EF4-FFF2-40B4-BE49-F238E27FC236}">
                <a16:creationId xmlns:a16="http://schemas.microsoft.com/office/drawing/2014/main" id="{76877673-D993-4C5A-98CE-B204AAAD7C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38"/>
            <a:ext cx="12192000" cy="623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_Rasmea">
            <a:extLst>
              <a:ext uri="{FF2B5EF4-FFF2-40B4-BE49-F238E27FC236}">
                <a16:creationId xmlns:a16="http://schemas.microsoft.com/office/drawing/2014/main" id="{7BEC27BD-10B5-48DB-AC84-859BAC56E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0"/>
            <a:ext cx="530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Tdivest_Censorship">
            <a:extLst>
              <a:ext uri="{FF2B5EF4-FFF2-40B4-BE49-F238E27FC236}">
                <a16:creationId xmlns:a16="http://schemas.microsoft.com/office/drawing/2014/main" id="{F02FBA77-1082-42CA-8F78-10F13070F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speech">
            <a:extLst>
              <a:ext uri="{FF2B5EF4-FFF2-40B4-BE49-F238E27FC236}">
                <a16:creationId xmlns:a16="http://schemas.microsoft.com/office/drawing/2014/main" id="{D2663219-3687-4DAF-A25C-F1E8B8F59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88"/>
            <a:ext cx="12192000" cy="63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ghttoboycott">
            <a:extLst>
              <a:ext uri="{FF2B5EF4-FFF2-40B4-BE49-F238E27FC236}">
                <a16:creationId xmlns:a16="http://schemas.microsoft.com/office/drawing/2014/main" id="{23F47EB7-1CEC-4D42-A686-836DCBBFEE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0"/>
            <a:ext cx="10440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hBDSandPalestine">
            <a:extLst>
              <a:ext uri="{FF2B5EF4-FFF2-40B4-BE49-F238E27FC236}">
                <a16:creationId xmlns:a16="http://schemas.microsoft.com/office/drawing/2014/main" id="{74FF08EB-D956-4985-997C-B5FA12504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B7126-A411-4DF3-A80E-50F12CE1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8730" y="1053993"/>
            <a:ext cx="7092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Celebrate!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Press Release, Press Conference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Connect to the global movement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Inform the BNC &amp; USCPR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Reinforce your win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Debrief lessons learned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latin typeface="Raleway Medium" charset="0"/>
                <a:ea typeface="Raleway Medium" charset="0"/>
                <a:cs typeface="Raleway Medium" charset="0"/>
              </a:rPr>
              <a:t>Continue building power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92" y="6138258"/>
            <a:ext cx="621792" cy="62179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382524" y="6430866"/>
            <a:ext cx="5266944" cy="182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37020" y="6449154"/>
            <a:ext cx="5266944" cy="182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138BD2-2AE7-4206-A1EF-BB81E05FD2E0}"/>
              </a:ext>
            </a:extLst>
          </p:cNvPr>
          <p:cNvSpPr txBox="1"/>
          <p:nvPr/>
        </p:nvSpPr>
        <p:spPr>
          <a:xfrm>
            <a:off x="0" y="-12805"/>
            <a:ext cx="12192000" cy="769441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You Won!</a:t>
            </a:r>
            <a:endParaRPr lang="en-US" sz="28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  <p:pic>
        <p:nvPicPr>
          <p:cNvPr id="7" name="Picture 6" descr="LaurynHill">
            <a:extLst>
              <a:ext uri="{FF2B5EF4-FFF2-40B4-BE49-F238E27FC236}">
                <a16:creationId xmlns:a16="http://schemas.microsoft.com/office/drawing/2014/main" id="{B817178C-2EE2-4EAA-8B23-41778F1B18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18" y="1224245"/>
            <a:ext cx="5278582" cy="39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CB29CA-329E-4281-B9CB-4C4E8B1E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3232" r="21933" b="9253"/>
          <a:stretch/>
        </p:blipFill>
        <p:spPr>
          <a:xfrm>
            <a:off x="3308998" y="918856"/>
            <a:ext cx="5358681" cy="5946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75F04-6727-4FE0-A335-AD9F7D476392}"/>
              </a:ext>
            </a:extLst>
          </p:cNvPr>
          <p:cNvSpPr txBox="1"/>
          <p:nvPr/>
        </p:nvSpPr>
        <p:spPr>
          <a:xfrm>
            <a:off x="128782" y="6279285"/>
            <a:ext cx="3050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bdsmovement.net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B5B61-058D-4874-8896-4F003FCC4EF9}"/>
              </a:ext>
            </a:extLst>
          </p:cNvPr>
          <p:cNvSpPr txBox="1"/>
          <p:nvPr/>
        </p:nvSpPr>
        <p:spPr>
          <a:xfrm>
            <a:off x="8796932" y="6286212"/>
            <a:ext cx="3333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uscpr.org/</a:t>
            </a:r>
            <a:r>
              <a:rPr lang="en-US" sz="3000" dirty="0" err="1"/>
              <a:t>bdstoolkit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4AB70-7CA7-42AF-A1D8-317C8620D6B0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Part II: How to Prepare a BDS Campaign</a:t>
            </a:r>
            <a:endParaRPr lang="en-US" sz="28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5D94B-F1D9-4379-824E-48D7992CC53A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Share these videos with your friends!</a:t>
            </a:r>
            <a:endParaRPr lang="en-US" sz="28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deo_campaignlaunch">
            <a:extLst>
              <a:ext uri="{FF2B5EF4-FFF2-40B4-BE49-F238E27FC236}">
                <a16:creationId xmlns:a16="http://schemas.microsoft.com/office/drawing/2014/main" id="{7884B376-E0A1-4A3E-B892-A0C48EA94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5" y="0"/>
            <a:ext cx="100123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415A2-D0A2-4B2C-BDC6-B0C79B0819A7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Launch Video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88834F-B6B3-4FB0-952D-E2D990E807B1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Social Media Splash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D3C7E-F877-4F2A-81B0-88AD8899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49" y="695081"/>
            <a:ext cx="8264503" cy="61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698821_854108804624371_146341329644061277_o">
            <a:extLst>
              <a:ext uri="{FF2B5EF4-FFF2-40B4-BE49-F238E27FC236}">
                <a16:creationId xmlns:a16="http://schemas.microsoft.com/office/drawing/2014/main" id="{8EAFB26A-7A01-4FEC-BA08-E124E14006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unchevent2">
            <a:extLst>
              <a:ext uri="{FF2B5EF4-FFF2-40B4-BE49-F238E27FC236}">
                <a16:creationId xmlns:a16="http://schemas.microsoft.com/office/drawing/2014/main" id="{4A074045-CD70-4091-BF55-5C1667FC1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106410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3538D-2AF3-4AF5-877C-FF9BCAD8F293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Host an Informational Event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unch">
            <a:extLst>
              <a:ext uri="{FF2B5EF4-FFF2-40B4-BE49-F238E27FC236}">
                <a16:creationId xmlns:a16="http://schemas.microsoft.com/office/drawing/2014/main" id="{33173993-11C9-49D7-956F-DC96ED9D1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89" y="707893"/>
            <a:ext cx="8845550" cy="6212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9EB27-2B59-4306-9CA0-A1149625C20E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Be Visible!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Uallies1">
            <a:extLst>
              <a:ext uri="{FF2B5EF4-FFF2-40B4-BE49-F238E27FC236}">
                <a16:creationId xmlns:a16="http://schemas.microsoft.com/office/drawing/2014/main" id="{A4AC12A6-C259-4582-A9C0-38D647E83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89" y="641107"/>
            <a:ext cx="7884464" cy="6203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A7C76-AAD1-4F65-9357-2D65E315FBFE}"/>
              </a:ext>
            </a:extLst>
          </p:cNvPr>
          <p:cNvSpPr txBox="1"/>
          <p:nvPr/>
        </p:nvSpPr>
        <p:spPr>
          <a:xfrm>
            <a:off x="0" y="-12805"/>
            <a:ext cx="12192000" cy="707886"/>
          </a:xfrm>
          <a:prstGeom prst="rect">
            <a:avLst/>
          </a:prstGeom>
          <a:gradFill flip="none" rotWithShape="1">
            <a:gsLst>
              <a:gs pos="0">
                <a:srgbClr val="EE342F">
                  <a:shade val="30000"/>
                  <a:satMod val="115000"/>
                </a:srgbClr>
              </a:gs>
              <a:gs pos="50000">
                <a:srgbClr val="EE342F">
                  <a:shade val="67500"/>
                  <a:satMod val="115000"/>
                </a:srgbClr>
              </a:gs>
              <a:gs pos="100000">
                <a:srgbClr val="EE342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charset="0"/>
                <a:ea typeface="Raleway Medium" charset="0"/>
                <a:cs typeface="Raleway Medium" charset="0"/>
              </a:rPr>
              <a:t>Be Visible!</a:t>
            </a:r>
            <a:endParaRPr lang="en-US" sz="2400" dirty="0">
              <a:solidFill>
                <a:schemeClr val="bg1"/>
              </a:solidFill>
              <a:latin typeface="Raleway Medium" charset="0"/>
              <a:ea typeface="Raleway Medium" charset="0"/>
              <a:cs typeface="Raleway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3732</TotalTime>
  <Words>224</Words>
  <Application>Microsoft Office PowerPoint</Application>
  <PresentationFormat>Widescreen</PresentationFormat>
  <Paragraphs>38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Raleway</vt:lpstr>
      <vt:lpstr>Raleway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Nusayba Hammad</dc:creator>
  <cp:lastModifiedBy>Anna Baltzer</cp:lastModifiedBy>
  <cp:revision>127</cp:revision>
  <dcterms:created xsi:type="dcterms:W3CDTF">2017-10-17T17:23:07Z</dcterms:created>
  <dcterms:modified xsi:type="dcterms:W3CDTF">2017-11-18T20:37:41Z</dcterms:modified>
</cp:coreProperties>
</file>